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74" r:id="rId4"/>
    <p:sldId id="260" r:id="rId5"/>
    <p:sldId id="262" r:id="rId6"/>
    <p:sldId id="258" r:id="rId7"/>
    <p:sldId id="275" r:id="rId8"/>
    <p:sldId id="265" r:id="rId9"/>
    <p:sldId id="259" r:id="rId10"/>
    <p:sldId id="261" r:id="rId11"/>
    <p:sldId id="264" r:id="rId12"/>
    <p:sldId id="267" r:id="rId13"/>
    <p:sldId id="276" r:id="rId14"/>
    <p:sldId id="266" r:id="rId15"/>
    <p:sldId id="268" r:id="rId16"/>
    <p:sldId id="269" r:id="rId17"/>
    <p:sldId id="277" r:id="rId18"/>
    <p:sldId id="270" r:id="rId19"/>
    <p:sldId id="271" r:id="rId20"/>
    <p:sldId id="272" r:id="rId21"/>
    <p:sldId id="278" r:id="rId22"/>
    <p:sldId id="279" r:id="rId23"/>
    <p:sldId id="27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353" autoAdjust="0"/>
  </p:normalViewPr>
  <p:slideViewPr>
    <p:cSldViewPr snapToGrid="0">
      <p:cViewPr varScale="1">
        <p:scale>
          <a:sx n="68" d="100"/>
          <a:sy n="68" d="100"/>
        </p:scale>
        <p:origin x="12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CA27-6854-435E-A87B-69E7A44D04F1}" type="datetimeFigureOut">
              <a:rPr lang="en-IN" smtClean="0"/>
              <a:t>06-05-25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15B783-D0D1-4BF3-8E6E-F6092A6029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796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Random Forest:</a:t>
            </a:r>
            <a:r>
              <a:rPr lang="en-US" dirty="0"/>
              <a:t> an ensemble of many random decision trees that vote to make a robust final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Support‑Vector Machine (SVM):</a:t>
            </a:r>
            <a:r>
              <a:rPr lang="en-US" dirty="0"/>
              <a:t> finds the widest possible margin—or curved boundary via kernels—that separates the classes.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k‑Nearest </a:t>
            </a:r>
            <a:r>
              <a:rPr lang="en-US" b="1" dirty="0" err="1"/>
              <a:t>Neighbours</a:t>
            </a:r>
            <a:r>
              <a:rPr lang="en-US" b="1" dirty="0"/>
              <a:t> (KNN):</a:t>
            </a:r>
            <a:r>
              <a:rPr lang="en-US" dirty="0"/>
              <a:t> labels a new point by the majority class among its </a:t>
            </a:r>
            <a:r>
              <a:rPr lang="en-US" i="1" dirty="0"/>
              <a:t>k</a:t>
            </a:r>
            <a:r>
              <a:rPr lang="en-US" dirty="0"/>
              <a:t> closest training examples.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Logistic Regression:</a:t>
            </a:r>
            <a:r>
              <a:rPr lang="en-US" dirty="0"/>
              <a:t> fits a straight‑line equation and passes it through a sigmoid to turn the result into class probabilities.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Gradient Boosting:</a:t>
            </a:r>
            <a:r>
              <a:rPr lang="en-US" dirty="0"/>
              <a:t> builds hundreds of tiny trees in sequence, each correcting the mistakes of the previous ones for a strong combined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5B783-D0D1-4BF3-8E6E-F6092A6029C2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6698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/>
              <a:t>K</a:t>
            </a:r>
            <a:r>
              <a:rPr lang="en-US" b="1" dirty="0"/>
              <a:t>‑Means:</a:t>
            </a:r>
            <a:r>
              <a:rPr lang="en-US" dirty="0"/>
              <a:t> assigns points to the nearest of </a:t>
            </a:r>
            <a:r>
              <a:rPr lang="en-US" i="1" dirty="0"/>
              <a:t>k</a:t>
            </a:r>
            <a:r>
              <a:rPr lang="en-US" dirty="0"/>
              <a:t> centroids and iteratively relocates those centroids to the cluster means.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Mean‑Shift:</a:t>
            </a:r>
            <a:r>
              <a:rPr lang="en-US" dirty="0"/>
              <a:t> slides each point uphill on a density surface until it reaches a peak, grouping all points that converge to the same mode.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Agglomerative (Hierarchical):</a:t>
            </a:r>
            <a:r>
              <a:rPr lang="en-US" dirty="0"/>
              <a:t> starts with every point as its own cluster and repeatedly merges the closest pairs to build a cluster tree.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DBSCAN:</a:t>
            </a:r>
            <a:r>
              <a:rPr lang="en-US" dirty="0"/>
              <a:t> grows clusters from points that have enough </a:t>
            </a:r>
            <a:r>
              <a:rPr lang="en-US" dirty="0" err="1"/>
              <a:t>neighbours</a:t>
            </a:r>
            <a:r>
              <a:rPr lang="en-US" dirty="0"/>
              <a:t> within a radius ε, labeling low‑density leftovers as noise.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Gaussian Mixture Model (GMM):</a:t>
            </a:r>
            <a:r>
              <a:rPr lang="en-US" dirty="0"/>
              <a:t> fits the data as a weighted sum of Gaussian ellipsoids, giving each point a soft membership probability.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5B783-D0D1-4BF3-8E6E-F6092A6029C2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3734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5B783-D0D1-4BF3-8E6E-F6092A6029C2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07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9BCD6-164D-4565-8768-07E4A3448384}" type="datetimeFigureOut">
              <a:rPr lang="en-IN" smtClean="0"/>
              <a:t>06-05-25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473D-920C-4C6C-9A0D-F17E134F41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417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9BCD6-164D-4565-8768-07E4A3448384}" type="datetimeFigureOut">
              <a:rPr lang="en-IN" smtClean="0"/>
              <a:t>06-05-25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473D-920C-4C6C-9A0D-F17E134F41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586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9BCD6-164D-4565-8768-07E4A3448384}" type="datetimeFigureOut">
              <a:rPr lang="en-IN" smtClean="0"/>
              <a:t>06-05-25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473D-920C-4C6C-9A0D-F17E134F41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57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9BCD6-164D-4565-8768-07E4A3448384}" type="datetimeFigureOut">
              <a:rPr lang="en-IN" smtClean="0"/>
              <a:t>06-05-25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473D-920C-4C6C-9A0D-F17E134F415F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4935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9BCD6-164D-4565-8768-07E4A3448384}" type="datetimeFigureOut">
              <a:rPr lang="en-IN" smtClean="0"/>
              <a:t>06-05-25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473D-920C-4C6C-9A0D-F17E134F41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2479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9BCD6-164D-4565-8768-07E4A3448384}" type="datetimeFigureOut">
              <a:rPr lang="en-IN" smtClean="0"/>
              <a:t>06-05-25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473D-920C-4C6C-9A0D-F17E134F41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6524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9BCD6-164D-4565-8768-07E4A3448384}" type="datetimeFigureOut">
              <a:rPr lang="en-IN" smtClean="0"/>
              <a:t>06-05-25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473D-920C-4C6C-9A0D-F17E134F41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50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9BCD6-164D-4565-8768-07E4A3448384}" type="datetimeFigureOut">
              <a:rPr lang="en-IN" smtClean="0"/>
              <a:t>06-05-25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473D-920C-4C6C-9A0D-F17E134F41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749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9BCD6-164D-4565-8768-07E4A3448384}" type="datetimeFigureOut">
              <a:rPr lang="en-IN" smtClean="0"/>
              <a:t>06-05-25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473D-920C-4C6C-9A0D-F17E134F41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580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9BCD6-164D-4565-8768-07E4A3448384}" type="datetimeFigureOut">
              <a:rPr lang="en-IN" smtClean="0"/>
              <a:t>06-05-25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473D-920C-4C6C-9A0D-F17E134F41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634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9BCD6-164D-4565-8768-07E4A3448384}" type="datetimeFigureOut">
              <a:rPr lang="en-IN" smtClean="0"/>
              <a:t>06-05-25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473D-920C-4C6C-9A0D-F17E134F41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2698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9BCD6-164D-4565-8768-07E4A3448384}" type="datetimeFigureOut">
              <a:rPr lang="en-IN" smtClean="0"/>
              <a:t>06-05-25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473D-920C-4C6C-9A0D-F17E134F41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185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9BCD6-164D-4565-8768-07E4A3448384}" type="datetimeFigureOut">
              <a:rPr lang="en-IN" smtClean="0"/>
              <a:t>06-05-25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473D-920C-4C6C-9A0D-F17E134F41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828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9BCD6-164D-4565-8768-07E4A3448384}" type="datetimeFigureOut">
              <a:rPr lang="en-IN" smtClean="0"/>
              <a:t>06-05-25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473D-920C-4C6C-9A0D-F17E134F41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025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9BCD6-164D-4565-8768-07E4A3448384}" type="datetimeFigureOut">
              <a:rPr lang="en-IN" smtClean="0"/>
              <a:t>06-05-25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473D-920C-4C6C-9A0D-F17E134F41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239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9BCD6-164D-4565-8768-07E4A3448384}" type="datetimeFigureOut">
              <a:rPr lang="en-IN" smtClean="0"/>
              <a:t>06-05-25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473D-920C-4C6C-9A0D-F17E134F41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3578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9BCD6-164D-4565-8768-07E4A3448384}" type="datetimeFigureOut">
              <a:rPr lang="en-IN" smtClean="0"/>
              <a:t>06-05-25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473D-920C-4C6C-9A0D-F17E134F41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631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269BCD6-164D-4565-8768-07E4A3448384}" type="datetimeFigureOut">
              <a:rPr lang="en-IN" smtClean="0"/>
              <a:t>06-05-25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EC4473D-920C-4C6C-9A0D-F17E134F41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7996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265E6E-BE34-9D5C-9B64-6D43D34D3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C558FE-048B-8289-6585-D3081306C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7097" y="904301"/>
            <a:ext cx="10127225" cy="1828801"/>
          </a:xfrm>
        </p:spPr>
        <p:txBody>
          <a:bodyPr/>
          <a:lstStyle/>
          <a:p>
            <a:r>
              <a:rPr lang="en-US" dirty="0"/>
              <a:t>Statistical Analysis on SDSS Data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F49550-798C-261E-7E50-8D72C953D0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2" y="3077230"/>
            <a:ext cx="9440034" cy="423055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Astro-statistics Final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D92C6-223D-3C79-3D7D-8E325A4B2284}"/>
              </a:ext>
            </a:extLst>
          </p:cNvPr>
          <p:cNvSpPr txBox="1"/>
          <p:nvPr/>
        </p:nvSpPr>
        <p:spPr>
          <a:xfrm>
            <a:off x="4247535" y="4621161"/>
            <a:ext cx="381491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Rahul Ethirajulu</a:t>
            </a:r>
          </a:p>
          <a:p>
            <a:pPr algn="ctr"/>
            <a:r>
              <a:rPr lang="en-US" dirty="0"/>
              <a:t>PhD</a:t>
            </a:r>
            <a:r>
              <a:rPr lang="en-IN" dirty="0"/>
              <a:t> Physics and Astronomy</a:t>
            </a:r>
          </a:p>
          <a:p>
            <a:pPr algn="ctr"/>
            <a:r>
              <a:rPr lang="en-IN" dirty="0"/>
              <a:t>Dept. of Physics and Astronomy</a:t>
            </a:r>
          </a:p>
          <a:p>
            <a:pPr algn="ctr"/>
            <a:r>
              <a:rPr lang="en-IN" dirty="0"/>
              <a:t>Texas Tech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5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FE9315C4-935B-482A-4402-2AC337F53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3510"/>
            <a:ext cx="12192000" cy="958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8CA2D9B-265F-5F2A-0DC5-28AB5BFEA7FA}"/>
              </a:ext>
            </a:extLst>
          </p:cNvPr>
          <p:cNvSpPr txBox="1">
            <a:spLocks/>
          </p:cNvSpPr>
          <p:nvPr/>
        </p:nvSpPr>
        <p:spPr>
          <a:xfrm>
            <a:off x="557875" y="2129367"/>
            <a:ext cx="6667014" cy="259926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Regression – Predicting the redshift </a:t>
            </a:r>
            <a:r>
              <a:rPr lang="en-US" sz="4800" i="1" dirty="0"/>
              <a:t>z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9975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916B68B-8DBD-60AB-BC8D-17AF64F98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4489" y="474758"/>
            <a:ext cx="3111553" cy="5908484"/>
          </a:xfrm>
        </p:spPr>
        <p:txBody>
          <a:bodyPr>
            <a:normAutofit/>
          </a:bodyPr>
          <a:lstStyle/>
          <a:p>
            <a:r>
              <a:rPr lang="en-US" dirty="0"/>
              <a:t>Test – Train split</a:t>
            </a:r>
          </a:p>
          <a:p>
            <a:r>
              <a:rPr lang="en-US" dirty="0"/>
              <a:t>Input Features</a:t>
            </a:r>
          </a:p>
          <a:p>
            <a:pPr lvl="1"/>
            <a:r>
              <a:rPr lang="en-US" dirty="0"/>
              <a:t>u-g, g-r, r-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-z</a:t>
            </a:r>
          </a:p>
          <a:p>
            <a:r>
              <a:rPr lang="en-US" dirty="0"/>
              <a:t>Prediction</a:t>
            </a:r>
          </a:p>
          <a:p>
            <a:pPr lvl="1"/>
            <a:r>
              <a:rPr lang="en-US" dirty="0"/>
              <a:t>Redshift</a:t>
            </a:r>
          </a:p>
          <a:p>
            <a:r>
              <a:rPr lang="en-US" dirty="0"/>
              <a:t>Regressors Used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/>
              <a:t>Gradient Boosting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Support Vector Regressor</a:t>
            </a:r>
          </a:p>
          <a:p>
            <a:pPr lvl="1"/>
            <a:r>
              <a:rPr lang="en-US" dirty="0"/>
              <a:t>K-Nearest Neighbors</a:t>
            </a:r>
          </a:p>
          <a:p>
            <a:pPr lvl="1"/>
            <a:r>
              <a:rPr lang="en-IN" dirty="0"/>
              <a:t>Decision Tree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012D4-A2FB-668B-813A-15E4562B1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06" y="320591"/>
            <a:ext cx="4417349" cy="44501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A621B9-EFDE-682D-92F0-5859000679B6}"/>
              </a:ext>
            </a:extLst>
          </p:cNvPr>
          <p:cNvSpPr txBox="1"/>
          <p:nvPr/>
        </p:nvSpPr>
        <p:spPr>
          <a:xfrm>
            <a:off x="3027386" y="4770783"/>
            <a:ext cx="204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4723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28A3A-D9F8-462F-0F7A-393DC2B91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33A335-ADEA-A978-69EB-24E4D2488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93" y="230439"/>
            <a:ext cx="3800059" cy="38283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93C99C-19E8-1E04-EF04-1CE51A939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3" t="6889" r="5410" b="12174"/>
          <a:stretch/>
        </p:blipFill>
        <p:spPr>
          <a:xfrm>
            <a:off x="4055166" y="1540565"/>
            <a:ext cx="5209840" cy="4996844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DE42A2-BC2A-6A72-EEE5-A6CB990E9042}"/>
              </a:ext>
            </a:extLst>
          </p:cNvPr>
          <p:cNvSpPr txBox="1">
            <a:spLocks/>
          </p:cNvSpPr>
          <p:nvPr/>
        </p:nvSpPr>
        <p:spPr>
          <a:xfrm>
            <a:off x="9265006" y="0"/>
            <a:ext cx="3111553" cy="59084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 – Train split</a:t>
            </a:r>
          </a:p>
          <a:p>
            <a:r>
              <a:rPr lang="en-US" dirty="0"/>
              <a:t>Input Features</a:t>
            </a:r>
          </a:p>
          <a:p>
            <a:pPr lvl="1"/>
            <a:r>
              <a:rPr lang="en-US" dirty="0"/>
              <a:t>u-g, g-r, r-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-z</a:t>
            </a:r>
          </a:p>
          <a:p>
            <a:r>
              <a:rPr lang="en-US" dirty="0"/>
              <a:t>Prediction</a:t>
            </a:r>
          </a:p>
          <a:p>
            <a:pPr lvl="1"/>
            <a:r>
              <a:rPr lang="en-US" dirty="0"/>
              <a:t>Redshift</a:t>
            </a:r>
          </a:p>
          <a:p>
            <a:r>
              <a:rPr lang="en-US" dirty="0"/>
              <a:t>Regressors Used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/>
              <a:t>Gradient Boosting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Support Vector Regressor</a:t>
            </a:r>
          </a:p>
          <a:p>
            <a:pPr lvl="1"/>
            <a:r>
              <a:rPr lang="en-US" dirty="0"/>
              <a:t>K-Nearest Neighbors</a:t>
            </a:r>
          </a:p>
          <a:p>
            <a:pPr lvl="1"/>
            <a:r>
              <a:rPr lang="en-IN" dirty="0"/>
              <a:t>Decision Tree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FCACD-AC16-95FB-37E0-1BDAA162B643}"/>
              </a:ext>
            </a:extLst>
          </p:cNvPr>
          <p:cNvSpPr txBox="1"/>
          <p:nvPr/>
        </p:nvSpPr>
        <p:spPr>
          <a:xfrm>
            <a:off x="3975652" y="1171233"/>
            <a:ext cx="204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0764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A4169-2D0F-ADA4-D2E9-C6BC9AF25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CD469-22F2-8E99-BE63-CC111CADD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for Regressor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CDC40-21E5-A82E-C2EA-EA1C33AA9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063" y="3432931"/>
            <a:ext cx="2129313" cy="1203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C98715-5F0F-A859-7D76-BE87E4CCB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484" y="3542046"/>
            <a:ext cx="2705478" cy="809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8FE6C3-EA86-E6CA-1978-237BD09C0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483" y="3591286"/>
            <a:ext cx="2892386" cy="7604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3C4F0F-7C93-4199-FA85-FA0AD34B6762}"/>
              </a:ext>
            </a:extLst>
          </p:cNvPr>
          <p:cNvSpPr txBox="1"/>
          <p:nvPr/>
        </p:nvSpPr>
        <p:spPr>
          <a:xfrm>
            <a:off x="1033551" y="2077836"/>
            <a:ext cx="3204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marR="0" lvl="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R</a:t>
            </a:r>
            <a:r>
              <a:rPr kumimoji="0" lang="en-US" sz="2000" b="0" i="0" u="none" strike="noStrike" kern="1200" cap="none" spc="0" normalizeH="0" baseline="3000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 Score – how better is the model compared to just making mean guesses.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251540-FC1F-FCEC-A67E-E1387025C5EC}"/>
              </a:ext>
            </a:extLst>
          </p:cNvPr>
          <p:cNvSpPr txBox="1"/>
          <p:nvPr/>
        </p:nvSpPr>
        <p:spPr>
          <a:xfrm>
            <a:off x="5640850" y="2385613"/>
            <a:ext cx="899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marR="0" lvl="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MAE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42787B-341F-AEAB-E893-AB862DC3CD57}"/>
              </a:ext>
            </a:extLst>
          </p:cNvPr>
          <p:cNvSpPr txBox="1"/>
          <p:nvPr/>
        </p:nvSpPr>
        <p:spPr>
          <a:xfrm>
            <a:off x="9153834" y="2385613"/>
            <a:ext cx="1730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marR="0" lvl="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RMSE</a:t>
            </a:r>
          </a:p>
        </p:txBody>
      </p:sp>
    </p:spTree>
    <p:extLst>
      <p:ext uri="{BB962C8B-B14F-4D97-AF65-F5344CB8AC3E}">
        <p14:creationId xmlns:p14="http://schemas.microsoft.com/office/powerpoint/2010/main" val="299330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7294C-D8F2-73F4-6811-D37E5C045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19438"/>
            <a:ext cx="10353762" cy="970450"/>
          </a:xfrm>
        </p:spPr>
        <p:txBody>
          <a:bodyPr/>
          <a:lstStyle/>
          <a:p>
            <a:r>
              <a:rPr lang="en-US" dirty="0"/>
              <a:t>Best Regressor???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832E8-CECE-B216-CEBC-ACB82E22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896" y="1189888"/>
            <a:ext cx="8547652" cy="54495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7A8310-6A1D-89B9-4CB0-18F104CB915F}"/>
              </a:ext>
            </a:extLst>
          </p:cNvPr>
          <p:cNvSpPr txBox="1"/>
          <p:nvPr/>
        </p:nvSpPr>
        <p:spPr>
          <a:xfrm>
            <a:off x="526774" y="2713383"/>
            <a:ext cx="22894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R2 – higher the better</a:t>
            </a:r>
          </a:p>
          <a:p>
            <a:r>
              <a:rPr lang="en-US" dirty="0"/>
              <a:t>RMSE – lower</a:t>
            </a:r>
          </a:p>
          <a:p>
            <a:r>
              <a:rPr lang="en-US" dirty="0"/>
              <a:t>MAE – lower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1714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D1FF4C-BB89-3C50-0535-0E377561C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947" y="-349955"/>
            <a:ext cx="12326947" cy="77441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ABD8B6F-5660-30D0-9F6D-54D1BA8330A5}"/>
              </a:ext>
            </a:extLst>
          </p:cNvPr>
          <p:cNvSpPr txBox="1">
            <a:spLocks/>
          </p:cNvSpPr>
          <p:nvPr/>
        </p:nvSpPr>
        <p:spPr>
          <a:xfrm>
            <a:off x="241786" y="765216"/>
            <a:ext cx="2998125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Clustering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AE97EC-5C0C-BACB-A6FD-D8522B12B65C}"/>
              </a:ext>
            </a:extLst>
          </p:cNvPr>
          <p:cNvSpPr txBox="1"/>
          <p:nvPr/>
        </p:nvSpPr>
        <p:spPr>
          <a:xfrm>
            <a:off x="8703733" y="338667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BF8C2-B7C1-BD1B-28CD-EBF2EAA07C3C}"/>
              </a:ext>
            </a:extLst>
          </p:cNvPr>
          <p:cNvSpPr txBox="1"/>
          <p:nvPr/>
        </p:nvSpPr>
        <p:spPr>
          <a:xfrm>
            <a:off x="4944533" y="3217333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QSO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81515A-FC59-A2B0-C0D0-7AA61DA50D2F}"/>
              </a:ext>
            </a:extLst>
          </p:cNvPr>
          <p:cNvSpPr txBox="1"/>
          <p:nvPr/>
        </p:nvSpPr>
        <p:spPr>
          <a:xfrm>
            <a:off x="10543822" y="445911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Galaxy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523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7CDB79-78A9-CBD8-64CC-85A440038B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813"/>
          <a:stretch/>
        </p:blipFill>
        <p:spPr>
          <a:xfrm>
            <a:off x="289387" y="715617"/>
            <a:ext cx="4383198" cy="3568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0448E9-F6E7-F700-462D-E39112A440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103"/>
          <a:stretch/>
        </p:blipFill>
        <p:spPr>
          <a:xfrm>
            <a:off x="4731473" y="2468044"/>
            <a:ext cx="4500341" cy="3922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7CF893-38A9-6F17-E2FF-3B8A1FEC614D}"/>
              </a:ext>
            </a:extLst>
          </p:cNvPr>
          <p:cNvSpPr txBox="1"/>
          <p:nvPr/>
        </p:nvSpPr>
        <p:spPr>
          <a:xfrm>
            <a:off x="5750731" y="2098712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Shift Clustering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CA86FF-5D7E-AA7B-854B-E5533C1B763A}"/>
              </a:ext>
            </a:extLst>
          </p:cNvPr>
          <p:cNvSpPr txBox="1"/>
          <p:nvPr/>
        </p:nvSpPr>
        <p:spPr>
          <a:xfrm>
            <a:off x="1404409" y="346285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 Clustering</a:t>
            </a:r>
            <a:endParaRPr lang="en-IN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A3E522F-F270-F05D-A4F8-2964FF84A1EC}"/>
              </a:ext>
            </a:extLst>
          </p:cNvPr>
          <p:cNvSpPr txBox="1">
            <a:spLocks/>
          </p:cNvSpPr>
          <p:nvPr/>
        </p:nvSpPr>
        <p:spPr>
          <a:xfrm>
            <a:off x="9231814" y="346285"/>
            <a:ext cx="3111553" cy="59084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Input Features</a:t>
            </a:r>
          </a:p>
          <a:p>
            <a:pPr lvl="1"/>
            <a:r>
              <a:rPr lang="en-US" dirty="0"/>
              <a:t>u-g, g-r, r-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-z</a:t>
            </a:r>
          </a:p>
          <a:p>
            <a:r>
              <a:rPr lang="en-US" dirty="0"/>
              <a:t>PCA – 3 features</a:t>
            </a:r>
          </a:p>
          <a:p>
            <a:r>
              <a:rPr lang="en-US" dirty="0"/>
              <a:t>Cluster models used</a:t>
            </a:r>
          </a:p>
          <a:p>
            <a:pPr lvl="1"/>
            <a:r>
              <a:rPr lang="en-US" dirty="0" err="1"/>
              <a:t>Kmeans</a:t>
            </a:r>
            <a:endParaRPr lang="en-US" dirty="0"/>
          </a:p>
          <a:p>
            <a:pPr lvl="1"/>
            <a:r>
              <a:rPr lang="en-US" dirty="0" err="1"/>
              <a:t>MeanShift</a:t>
            </a:r>
            <a:endParaRPr lang="en-US" dirty="0"/>
          </a:p>
          <a:p>
            <a:pPr lvl="1"/>
            <a:r>
              <a:rPr lang="en-US" dirty="0"/>
              <a:t>Agglomerative</a:t>
            </a:r>
          </a:p>
          <a:p>
            <a:pPr lvl="1"/>
            <a:r>
              <a:rPr lang="en-US" dirty="0"/>
              <a:t>DBSCAN</a:t>
            </a:r>
          </a:p>
          <a:p>
            <a:pPr lvl="1"/>
            <a:r>
              <a:rPr lang="en-US" dirty="0"/>
              <a:t>GMM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9322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C68D6-212B-78B2-4DCF-1F864556F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for Clustering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035AE-8107-F59A-DF22-86E1E5280F4E}"/>
              </a:ext>
            </a:extLst>
          </p:cNvPr>
          <p:cNvSpPr txBox="1"/>
          <p:nvPr/>
        </p:nvSpPr>
        <p:spPr>
          <a:xfrm>
            <a:off x="1253066" y="2020711"/>
            <a:ext cx="295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Silhouette Score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E80065-6E07-5743-DD3F-FEAC6D1623D0}"/>
              </a:ext>
            </a:extLst>
          </p:cNvPr>
          <p:cNvSpPr txBox="1"/>
          <p:nvPr/>
        </p:nvSpPr>
        <p:spPr>
          <a:xfrm>
            <a:off x="7303913" y="1873052"/>
            <a:ext cx="2948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Adjusted Rand Score</a:t>
            </a:r>
            <a:endParaRPr lang="en-IN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749FF5-A8CF-C385-3959-BEF0B823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66" y="2627720"/>
            <a:ext cx="2403838" cy="801279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C2C597A-1D80-85C5-A1CE-91429504A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266710"/>
              </p:ext>
            </p:extLst>
          </p:nvPr>
        </p:nvGraphicFramePr>
        <p:xfrm>
          <a:off x="275229" y="3781265"/>
          <a:ext cx="4359512" cy="1188720"/>
        </p:xfrm>
        <a:graphic>
          <a:graphicData uri="http://schemas.openxmlformats.org/drawingml/2006/table">
            <a:tbl>
              <a:tblPr/>
              <a:tblGrid>
                <a:gridCol w="4359512">
                  <a:extLst>
                    <a:ext uri="{9D8B030D-6E8A-4147-A177-3AD203B41FA5}">
                      <a16:colId xmlns:a16="http://schemas.microsoft.com/office/drawing/2014/main" val="631287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0" i="0" baseline="0" dirty="0"/>
                        <a:t>a</a:t>
                      </a:r>
                      <a:r>
                        <a:rPr lang="en-US" b="0" i="0" baseline="-25000" dirty="0"/>
                        <a:t>i </a:t>
                      </a:r>
                      <a:r>
                        <a:rPr lang="en-US" b="0" i="0" dirty="0"/>
                        <a:t>- Average distance from </a:t>
                      </a:r>
                      <a:r>
                        <a:rPr lang="en-US" b="0" i="1" dirty="0" err="1"/>
                        <a:t>i</a:t>
                      </a:r>
                      <a:r>
                        <a:rPr lang="en-US" b="0" i="0" dirty="0"/>
                        <a:t> to all other points in its own cluster.</a:t>
                      </a:r>
                    </a:p>
                    <a:p>
                      <a:pPr algn="ctr"/>
                      <a:r>
                        <a:rPr lang="en-US" b="0" i="0" dirty="0"/>
                        <a:t>b</a:t>
                      </a:r>
                      <a:r>
                        <a:rPr lang="en-US" b="0" i="0" baseline="-25000" dirty="0"/>
                        <a:t>i </a:t>
                      </a:r>
                      <a:r>
                        <a:rPr lang="en-US" b="0" i="0" baseline="0" dirty="0"/>
                        <a:t>- </a:t>
                      </a:r>
                      <a:r>
                        <a:rPr lang="en-US" b="0" i="0" dirty="0"/>
                        <a:t>Lowest average distance from </a:t>
                      </a:r>
                      <a:r>
                        <a:rPr lang="en-US" b="0" i="1" dirty="0" err="1"/>
                        <a:t>i</a:t>
                      </a:r>
                      <a:r>
                        <a:rPr lang="en-US" b="0" i="0" dirty="0"/>
                        <a:t> to points in any other cluster</a:t>
                      </a:r>
                      <a:endParaRPr lang="en-US" b="0" i="0" baseline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58915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669DCC2-29E0-A649-C3B7-11553D3E8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705977"/>
              </p:ext>
            </p:extLst>
          </p:nvPr>
        </p:nvGraphicFramePr>
        <p:xfrm>
          <a:off x="5475112" y="2492485"/>
          <a:ext cx="6475103" cy="23774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12710">
                  <a:extLst>
                    <a:ext uri="{9D8B030D-6E8A-4147-A177-3AD203B41FA5}">
                      <a16:colId xmlns:a16="http://schemas.microsoft.com/office/drawing/2014/main" val="3835952531"/>
                    </a:ext>
                  </a:extLst>
                </a:gridCol>
                <a:gridCol w="1467556">
                  <a:extLst>
                    <a:ext uri="{9D8B030D-6E8A-4147-A177-3AD203B41FA5}">
                      <a16:colId xmlns:a16="http://schemas.microsoft.com/office/drawing/2014/main" val="370755034"/>
                    </a:ext>
                  </a:extLst>
                </a:gridCol>
                <a:gridCol w="1922454">
                  <a:extLst>
                    <a:ext uri="{9D8B030D-6E8A-4147-A177-3AD203B41FA5}">
                      <a16:colId xmlns:a16="http://schemas.microsoft.com/office/drawing/2014/main" val="97541227"/>
                    </a:ext>
                  </a:extLst>
                </a:gridCol>
                <a:gridCol w="1572383">
                  <a:extLst>
                    <a:ext uri="{9D8B030D-6E8A-4147-A177-3AD203B41FA5}">
                      <a16:colId xmlns:a16="http://schemas.microsoft.com/office/drawing/2014/main" val="94956932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IN" sz="1800"/>
                        <a:t>Pair 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True Label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</a:t>
                      </a:r>
                      <a:r>
                        <a:rPr lang="en-IN" sz="1800" dirty="0" err="1"/>
                        <a:t>redicted</a:t>
                      </a:r>
                      <a:r>
                        <a:rPr lang="en-IN" sz="1800" dirty="0"/>
                        <a:t> Label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87758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IN" sz="1800" b="1"/>
                        <a:t>a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same cluster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same cluster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true agreement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401574"/>
                  </a:ext>
                </a:extLst>
              </a:tr>
              <a:tr h="287968">
                <a:tc>
                  <a:txBody>
                    <a:bodyPr/>
                    <a:lstStyle/>
                    <a:p>
                      <a:r>
                        <a:rPr lang="en-IN" sz="1800" b="1"/>
                        <a:t>b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different clusters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different clusters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true disagreement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64078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IN" sz="1800" b="1"/>
                        <a:t>c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same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b="0" dirty="0"/>
                        <a:t>different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error type 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87290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IN" sz="1800" b="1"/>
                        <a:t>d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b="0" dirty="0"/>
                        <a:t>different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b="0" dirty="0"/>
                        <a:t>same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error type 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3833460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8A462D9B-A7BA-FEFD-3B97-CD432470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804" y="5182201"/>
            <a:ext cx="2162033" cy="7783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4E5859-5A8F-A89A-E6DC-E18C45A1F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1588" y="5170727"/>
            <a:ext cx="2621136" cy="80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5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DDC-9D35-EFE3-E518-922719206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24375"/>
            <a:ext cx="10353762" cy="970450"/>
          </a:xfrm>
        </p:spPr>
        <p:txBody>
          <a:bodyPr/>
          <a:lstStyle/>
          <a:p>
            <a:r>
              <a:rPr lang="en-US" dirty="0"/>
              <a:t>Best Clustering Model???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CD7E8-BEB5-F68C-568C-74825B1CC6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20"/>
          <a:stretch/>
        </p:blipFill>
        <p:spPr>
          <a:xfrm>
            <a:off x="1294730" y="1094825"/>
            <a:ext cx="9602540" cy="558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64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E9DE3-47B7-C3FC-1529-818B13F00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12996"/>
            <a:ext cx="10353762" cy="970450"/>
          </a:xfrm>
        </p:spPr>
        <p:txBody>
          <a:bodyPr/>
          <a:lstStyle/>
          <a:p>
            <a:r>
              <a:rPr lang="en-US" dirty="0"/>
              <a:t>2 Point Correlation Function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D9C4B-1309-9F00-D27F-A8BDBF357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573" y="1625105"/>
            <a:ext cx="7009809" cy="48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31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B5EF-CBFF-4B6F-BCCC-DB8734C73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9863"/>
            <a:ext cx="10353762" cy="970450"/>
          </a:xfrm>
        </p:spPr>
        <p:txBody>
          <a:bodyPr/>
          <a:lstStyle/>
          <a:p>
            <a:r>
              <a:rPr lang="en-US" dirty="0"/>
              <a:t>Where and How I got the data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2EC63-7E9A-D141-AE39-81DE8C9A2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314" y="1857572"/>
            <a:ext cx="10353762" cy="4058751"/>
          </a:xfrm>
        </p:spPr>
        <p:txBody>
          <a:bodyPr/>
          <a:lstStyle/>
          <a:p>
            <a:r>
              <a:rPr lang="en-US" dirty="0"/>
              <a:t>Website – skyserver.sdss.org/dr16</a:t>
            </a:r>
          </a:p>
          <a:p>
            <a:r>
              <a:rPr lang="en-US" dirty="0"/>
              <a:t>SQL Query</a:t>
            </a:r>
          </a:p>
          <a:p>
            <a:r>
              <a:rPr lang="en-US" dirty="0"/>
              <a:t>Quasars</a:t>
            </a:r>
            <a:r>
              <a:rPr lang="en-IN" dirty="0"/>
              <a:t>, Stars, Galaxies</a:t>
            </a:r>
          </a:p>
          <a:p>
            <a:r>
              <a:rPr lang="en-IN" dirty="0"/>
              <a:t>Requested Features</a:t>
            </a:r>
          </a:p>
          <a:p>
            <a:pPr lvl="1"/>
            <a:r>
              <a:rPr lang="en-IN" dirty="0"/>
              <a:t>u, g, r, </a:t>
            </a:r>
            <a:r>
              <a:rPr lang="en-IN" dirty="0" err="1"/>
              <a:t>i</a:t>
            </a:r>
            <a:r>
              <a:rPr lang="en-IN" dirty="0"/>
              <a:t>, z</a:t>
            </a:r>
          </a:p>
          <a:p>
            <a:pPr lvl="1"/>
            <a:r>
              <a:rPr lang="en-IN" dirty="0"/>
              <a:t>Redshift</a:t>
            </a:r>
            <a:endParaRPr lang="en-US" dirty="0"/>
          </a:p>
          <a:p>
            <a:pPr lvl="1"/>
            <a:r>
              <a:rPr lang="en-US" dirty="0" err="1"/>
              <a:t>ra</a:t>
            </a:r>
            <a:r>
              <a:rPr lang="en-US" dirty="0"/>
              <a:t>, dec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39629D-7A34-3D38-1315-330EA654A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313" y="941677"/>
            <a:ext cx="7997687" cy="590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94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60480-0AB5-A91A-BA7D-8BAE5EF79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440634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Parametric vs Non- Parametric Density Estimation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E0933-6120-4D8E-7D77-ED156E476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34" y="1496144"/>
            <a:ext cx="7687131" cy="517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05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7085-0E6F-4299-D940-1248B8CBD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640338" cy="970450"/>
          </a:xfrm>
        </p:spPr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4EBE4-E655-C2C8-7F54-679FBAA7B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25960"/>
            <a:ext cx="4425849" cy="4058751"/>
          </a:xfrm>
        </p:spPr>
        <p:txBody>
          <a:bodyPr/>
          <a:lstStyle/>
          <a:p>
            <a:r>
              <a:rPr lang="en-US" dirty="0"/>
              <a:t>Classification, Regression and Clustering</a:t>
            </a:r>
          </a:p>
          <a:p>
            <a:r>
              <a:rPr lang="en-US" dirty="0"/>
              <a:t>Used different comparing metric for each analysis and found out the best fitting model.</a:t>
            </a:r>
          </a:p>
          <a:p>
            <a:pPr marL="414000" lvl="1" indent="0">
              <a:buNone/>
            </a:pPr>
            <a:r>
              <a:rPr lang="en-US" dirty="0"/>
              <a:t>Classification		Random Forest</a:t>
            </a:r>
          </a:p>
          <a:p>
            <a:pPr marL="414000" lvl="1" indent="0">
              <a:buNone/>
            </a:pPr>
            <a:r>
              <a:rPr lang="en-US" dirty="0"/>
              <a:t>Regression		Random Forest</a:t>
            </a:r>
          </a:p>
          <a:p>
            <a:pPr marL="414000" lvl="1" indent="0">
              <a:buNone/>
            </a:pPr>
            <a:r>
              <a:rPr lang="en-US" dirty="0"/>
              <a:t>Clustering		K-Means</a:t>
            </a:r>
          </a:p>
          <a:p>
            <a:endParaRPr lang="en-US" dirty="0"/>
          </a:p>
          <a:p>
            <a:endParaRPr lang="en-IN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59C66E9-3264-4A48-C90A-319D3934A51D}"/>
              </a:ext>
            </a:extLst>
          </p:cNvPr>
          <p:cNvCxnSpPr/>
          <p:nvPr/>
        </p:nvCxnSpPr>
        <p:spPr>
          <a:xfrm>
            <a:off x="2833511" y="4018844"/>
            <a:ext cx="3838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115DDC-5991-73C1-D192-B167AD87BE78}"/>
              </a:ext>
            </a:extLst>
          </p:cNvPr>
          <p:cNvCxnSpPr/>
          <p:nvPr/>
        </p:nvCxnSpPr>
        <p:spPr>
          <a:xfrm>
            <a:off x="2833511" y="4498621"/>
            <a:ext cx="3838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DD8679-3D4F-BC9D-787D-AF0ACBDA9278}"/>
              </a:ext>
            </a:extLst>
          </p:cNvPr>
          <p:cNvCxnSpPr/>
          <p:nvPr/>
        </p:nvCxnSpPr>
        <p:spPr>
          <a:xfrm>
            <a:off x="2833511" y="4899378"/>
            <a:ext cx="3838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266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C797A-9D33-C152-60CC-AA24C3CB9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9B47-8D22-9D8A-DE48-C46C3AB5E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640338" cy="970450"/>
          </a:xfrm>
        </p:spPr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7004F66-68B9-51CA-8538-120226D058C0}"/>
              </a:ext>
            </a:extLst>
          </p:cNvPr>
          <p:cNvSpPr txBox="1">
            <a:spLocks/>
          </p:cNvSpPr>
          <p:nvPr/>
        </p:nvSpPr>
        <p:spPr>
          <a:xfrm>
            <a:off x="6180062" y="2025959"/>
            <a:ext cx="5098143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 Point correlation function</a:t>
            </a:r>
          </a:p>
          <a:p>
            <a:r>
              <a:rPr lang="en-US" dirty="0"/>
              <a:t>Density estimation – Parametric vs Non-Parametric</a:t>
            </a:r>
          </a:p>
          <a:p>
            <a:r>
              <a:rPr lang="en-US" dirty="0"/>
              <a:t>Get more data and compare different cosmological models with parameter estimation</a:t>
            </a:r>
          </a:p>
          <a:p>
            <a:endParaRPr lang="en-IN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86AE29-E901-AAE5-BD31-3058BC9EBC7F}"/>
              </a:ext>
            </a:extLst>
          </p:cNvPr>
          <p:cNvSpPr txBox="1">
            <a:spLocks/>
          </p:cNvSpPr>
          <p:nvPr/>
        </p:nvSpPr>
        <p:spPr>
          <a:xfrm>
            <a:off x="6180062" y="609600"/>
            <a:ext cx="4640338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Future Work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53A2EDD-F525-B77B-994C-B39478863979}"/>
              </a:ext>
            </a:extLst>
          </p:cNvPr>
          <p:cNvSpPr txBox="1">
            <a:spLocks/>
          </p:cNvSpPr>
          <p:nvPr/>
        </p:nvSpPr>
        <p:spPr>
          <a:xfrm>
            <a:off x="1128284" y="2042496"/>
            <a:ext cx="4425849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Classification, Regression and Clustering</a:t>
            </a:r>
          </a:p>
          <a:p>
            <a:r>
              <a:rPr lang="en-US" dirty="0"/>
              <a:t>Used different comparing metric for each analysis and found out the best fitting model.</a:t>
            </a:r>
          </a:p>
          <a:p>
            <a:pPr marL="414000" lvl="1" indent="0">
              <a:buFont typeface="Wingdings 2" charset="2"/>
              <a:buNone/>
            </a:pPr>
            <a:r>
              <a:rPr lang="en-US" dirty="0"/>
              <a:t>Classification		Random Forest</a:t>
            </a:r>
          </a:p>
          <a:p>
            <a:pPr marL="414000" lvl="1" indent="0">
              <a:buFont typeface="Wingdings 2" charset="2"/>
              <a:buNone/>
            </a:pPr>
            <a:r>
              <a:rPr lang="en-US" dirty="0"/>
              <a:t>Regression		Random Forest</a:t>
            </a:r>
          </a:p>
          <a:p>
            <a:pPr marL="414000" lvl="1" indent="0">
              <a:buFont typeface="Wingdings 2" charset="2"/>
              <a:buNone/>
            </a:pPr>
            <a:r>
              <a:rPr lang="en-US" dirty="0"/>
              <a:t>Clustering		K-Means</a:t>
            </a:r>
          </a:p>
          <a:p>
            <a:endParaRPr lang="en-US" dirty="0"/>
          </a:p>
          <a:p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9F2310-A05A-0C32-2D74-7DBAF344D5F5}"/>
              </a:ext>
            </a:extLst>
          </p:cNvPr>
          <p:cNvCxnSpPr/>
          <p:nvPr/>
        </p:nvCxnSpPr>
        <p:spPr>
          <a:xfrm>
            <a:off x="3025422" y="4041422"/>
            <a:ext cx="3838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FB35EC-2EE9-CCB9-A8D7-4F64621E6D17}"/>
              </a:ext>
            </a:extLst>
          </p:cNvPr>
          <p:cNvCxnSpPr/>
          <p:nvPr/>
        </p:nvCxnSpPr>
        <p:spPr>
          <a:xfrm>
            <a:off x="3025422" y="4430888"/>
            <a:ext cx="3838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7383A5-0B83-8650-879B-E8C06751B602}"/>
              </a:ext>
            </a:extLst>
          </p:cNvPr>
          <p:cNvCxnSpPr/>
          <p:nvPr/>
        </p:nvCxnSpPr>
        <p:spPr>
          <a:xfrm>
            <a:off x="3025422" y="4842933"/>
            <a:ext cx="3838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078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DE12-A49E-67BA-544C-4B9832AD3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830" y="1117600"/>
            <a:ext cx="2546570" cy="1998133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Questions?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0383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C08E5F3-54E3-9493-B996-6A2B6B1C7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B5BED-46F5-9C86-6007-8418F4A3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9863"/>
            <a:ext cx="10353762" cy="970450"/>
          </a:xfrm>
        </p:spPr>
        <p:txBody>
          <a:bodyPr/>
          <a:lstStyle/>
          <a:p>
            <a:r>
              <a:rPr lang="en-US" dirty="0"/>
              <a:t>Where and How I got the data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01FB4-A887-2356-76C5-B28BD32E9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314" y="1857572"/>
            <a:ext cx="10353762" cy="4058751"/>
          </a:xfrm>
        </p:spPr>
        <p:txBody>
          <a:bodyPr/>
          <a:lstStyle/>
          <a:p>
            <a:r>
              <a:rPr lang="en-US" dirty="0"/>
              <a:t>Website – skyserver.sdss.org/dr16</a:t>
            </a:r>
          </a:p>
          <a:p>
            <a:r>
              <a:rPr lang="en-US" dirty="0"/>
              <a:t>SQL Query</a:t>
            </a:r>
          </a:p>
          <a:p>
            <a:r>
              <a:rPr lang="en-US" dirty="0"/>
              <a:t>Quasars</a:t>
            </a:r>
            <a:r>
              <a:rPr lang="en-IN" dirty="0"/>
              <a:t>, Stars, Galaxies</a:t>
            </a:r>
          </a:p>
          <a:p>
            <a:r>
              <a:rPr lang="en-IN" dirty="0"/>
              <a:t>Requested Features</a:t>
            </a:r>
          </a:p>
          <a:p>
            <a:pPr lvl="1"/>
            <a:r>
              <a:rPr lang="en-IN" dirty="0"/>
              <a:t>u, g, r, </a:t>
            </a:r>
            <a:r>
              <a:rPr lang="en-IN" dirty="0" err="1"/>
              <a:t>i</a:t>
            </a:r>
            <a:r>
              <a:rPr lang="en-IN" dirty="0"/>
              <a:t>, z</a:t>
            </a:r>
          </a:p>
          <a:p>
            <a:pPr lvl="1"/>
            <a:r>
              <a:rPr lang="en-IN" dirty="0"/>
              <a:t>Redshift</a:t>
            </a:r>
            <a:endParaRPr lang="en-US" dirty="0"/>
          </a:p>
          <a:p>
            <a:pPr lvl="1"/>
            <a:r>
              <a:rPr lang="en-US" dirty="0" err="1"/>
              <a:t>ra</a:t>
            </a:r>
            <a:r>
              <a:rPr lang="en-US" dirty="0"/>
              <a:t>, dec</a:t>
            </a:r>
          </a:p>
          <a:p>
            <a:r>
              <a:rPr lang="en-US" dirty="0" err="1"/>
              <a:t>Din’t</a:t>
            </a:r>
            <a:r>
              <a:rPr lang="en-US" dirty="0"/>
              <a:t> 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C300C-52CC-4CD2-D61B-9025083A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313" y="941677"/>
            <a:ext cx="7997687" cy="590226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26F455-B6BA-8675-C449-9DCE9F768115}"/>
              </a:ext>
            </a:extLst>
          </p:cNvPr>
          <p:cNvCxnSpPr/>
          <p:nvPr/>
        </p:nvCxnSpPr>
        <p:spPr>
          <a:xfrm flipV="1">
            <a:off x="1918252" y="3836504"/>
            <a:ext cx="4562061" cy="1192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769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C9868-A1A0-FC09-4CA1-F52748808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865"/>
            <a:ext cx="6096000" cy="4875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E0BEDF-E14F-7EB9-2E52-8CD163AB6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96161"/>
            <a:ext cx="6096000" cy="48299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C4A656-9D13-367D-A91C-FC6E8C5C0B36}"/>
              </a:ext>
            </a:extLst>
          </p:cNvPr>
          <p:cNvSpPr txBox="1"/>
          <p:nvPr/>
        </p:nvSpPr>
        <p:spPr>
          <a:xfrm>
            <a:off x="4578373" y="636104"/>
            <a:ext cx="3035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Visualization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584669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C45DA-733D-D36D-F5D5-0FFB3AFECAD0}"/>
              </a:ext>
            </a:extLst>
          </p:cNvPr>
          <p:cNvSpPr txBox="1">
            <a:spLocks/>
          </p:cNvSpPr>
          <p:nvPr/>
        </p:nvSpPr>
        <p:spPr>
          <a:xfrm>
            <a:off x="919119" y="1642472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Classification – QSO vs Galaxy vs Star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C32BEF-DEEC-E834-64EE-BDEB268E7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30" y="2831322"/>
            <a:ext cx="2827513" cy="2827513"/>
          </a:xfrm>
          <a:prstGeom prst="rect">
            <a:avLst/>
          </a:prstGeom>
        </p:spPr>
      </p:pic>
      <p:pic>
        <p:nvPicPr>
          <p:cNvPr id="2050" name="Picture 2" descr="10 Facts about the Milky Way - Versant ...">
            <a:extLst>
              <a:ext uri="{FF2B5EF4-FFF2-40B4-BE49-F238E27FC236}">
                <a16:creationId xmlns:a16="http://schemas.microsoft.com/office/drawing/2014/main" id="{5B0D7808-7D21-2683-7F11-2494BE274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597" y="3020322"/>
            <a:ext cx="3447461" cy="244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5CC6BC-0AE9-CC54-7F7B-2E1F8FF07931}"/>
              </a:ext>
            </a:extLst>
          </p:cNvPr>
          <p:cNvSpPr txBox="1"/>
          <p:nvPr/>
        </p:nvSpPr>
        <p:spPr>
          <a:xfrm>
            <a:off x="1466320" y="5289503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 dirty="0"/>
              <a:t>PKS 1127-145</a:t>
            </a:r>
          </a:p>
        </p:txBody>
      </p:sp>
      <p:pic>
        <p:nvPicPr>
          <p:cNvPr id="2052" name="Picture 4" descr="Sun - NASA Science">
            <a:extLst>
              <a:ext uri="{FF2B5EF4-FFF2-40B4-BE49-F238E27FC236}">
                <a16:creationId xmlns:a16="http://schemas.microsoft.com/office/drawing/2014/main" id="{71AC5328-6C4E-1287-EF27-7C3CD0C75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612" y="2950586"/>
            <a:ext cx="2670990" cy="25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744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9F0545-A381-FF6A-15CE-4020F9662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0447" y="129866"/>
            <a:ext cx="3111553" cy="5749458"/>
          </a:xfrm>
        </p:spPr>
        <p:txBody>
          <a:bodyPr>
            <a:normAutofit/>
          </a:bodyPr>
          <a:lstStyle/>
          <a:p>
            <a:r>
              <a:rPr lang="en-US" dirty="0"/>
              <a:t>Test – Train split</a:t>
            </a:r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u-g, g-r, r-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-z</a:t>
            </a:r>
          </a:p>
          <a:p>
            <a:r>
              <a:rPr lang="en-US" dirty="0"/>
              <a:t>Output</a:t>
            </a:r>
          </a:p>
          <a:p>
            <a:pPr lvl="1"/>
            <a:r>
              <a:rPr lang="en-US" dirty="0"/>
              <a:t>Class</a:t>
            </a:r>
          </a:p>
          <a:p>
            <a:r>
              <a:rPr lang="en-US" dirty="0"/>
              <a:t>Classifiers Used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/>
              <a:t>SVM</a:t>
            </a:r>
          </a:p>
          <a:p>
            <a:pPr lvl="1"/>
            <a:r>
              <a:rPr lang="en-US" dirty="0"/>
              <a:t>KNN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Gradient Boosting 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48ED23-DA60-6B8A-71A9-8FAC03D67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15" y="472438"/>
            <a:ext cx="4356652" cy="40329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171798-E69C-130D-C989-62EE64887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081" y="2085901"/>
            <a:ext cx="4462366" cy="41516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7FF3E2-3C3F-1C92-08CA-DF6133009434}"/>
              </a:ext>
            </a:extLst>
          </p:cNvPr>
          <p:cNvSpPr txBox="1"/>
          <p:nvPr/>
        </p:nvSpPr>
        <p:spPr>
          <a:xfrm>
            <a:off x="1421296" y="5719177"/>
            <a:ext cx="227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– Not Bad!!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5919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25CDF-F573-68B5-8558-DF2398DF7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for Classification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8EE2A-B400-597F-F700-19F1F73DA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342" y="1988087"/>
            <a:ext cx="9502668" cy="4058751"/>
          </a:xfrm>
        </p:spPr>
        <p:txBody>
          <a:bodyPr/>
          <a:lstStyle/>
          <a:p>
            <a:r>
              <a:rPr lang="en-US" dirty="0"/>
              <a:t>Accuracy - </a:t>
            </a:r>
            <a:r>
              <a:rPr lang="en-IN" dirty="0"/>
              <a:t>(TP+TN)/total</a:t>
            </a:r>
          </a:p>
          <a:p>
            <a:r>
              <a:rPr lang="en-IN" dirty="0"/>
              <a:t>Precision - TP/(TP+FP)</a:t>
            </a:r>
          </a:p>
          <a:p>
            <a:r>
              <a:rPr lang="en-IN" dirty="0"/>
              <a:t>Recall - TP/(TP+FN).</a:t>
            </a:r>
          </a:p>
          <a:p>
            <a:r>
              <a:rPr lang="en-IN" dirty="0"/>
              <a:t>F</a:t>
            </a:r>
            <a:r>
              <a:rPr lang="en-IN" baseline="-25000" dirty="0"/>
              <a:t>1 </a:t>
            </a:r>
            <a:r>
              <a:rPr lang="en-IN" dirty="0"/>
              <a:t>combines Precision and Recall</a:t>
            </a:r>
            <a:endParaRPr lang="en-IN" baseline="-2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3CE9C-B343-F0AB-E5A7-330847F7086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12" y="3835333"/>
            <a:ext cx="3796618" cy="6195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1BF628-B491-F62F-358E-A8C5D7310757}"/>
                  </a:ext>
                </a:extLst>
              </p:cNvPr>
              <p:cNvSpPr txBox="1"/>
              <p:nvPr/>
            </p:nvSpPr>
            <p:spPr>
              <a:xfrm>
                <a:off x="5618349" y="4017463"/>
                <a:ext cx="45121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𝐻𝑎𝑟𝑚𝑜𝑛𝑖𝑐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1BF628-B491-F62F-358E-A8C5D7310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349" y="4017463"/>
                <a:ext cx="4512197" cy="276999"/>
              </a:xfrm>
              <a:prstGeom prst="rect">
                <a:avLst/>
              </a:prstGeom>
              <a:blipFill>
                <a:blip r:embed="rId4"/>
                <a:stretch>
                  <a:fillRect l="-135" r="-811" b="-377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0393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DC1942-2207-D779-1F19-B9BF44208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1520"/>
            <a:ext cx="10353762" cy="970450"/>
          </a:xfrm>
        </p:spPr>
        <p:txBody>
          <a:bodyPr/>
          <a:lstStyle/>
          <a:p>
            <a:r>
              <a:rPr lang="en-US" dirty="0"/>
              <a:t>Best Classifier??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6C0150-F31C-10AF-5D7B-42B5AA2DC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02" y="2181639"/>
            <a:ext cx="9780195" cy="249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42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98690D7-FEC0-8634-9B53-374A7C637D03}"/>
              </a:ext>
            </a:extLst>
          </p:cNvPr>
          <p:cNvSpPr txBox="1">
            <a:spLocks/>
          </p:cNvSpPr>
          <p:nvPr/>
        </p:nvSpPr>
        <p:spPr>
          <a:xfrm>
            <a:off x="1530021" y="2226365"/>
            <a:ext cx="10353762" cy="32269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5244A-0D82-4A45-DD2A-C4665F070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19" y="1281970"/>
            <a:ext cx="8646314" cy="5428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6D9DFA-BB1E-9197-D547-C42DD80C3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1520"/>
            <a:ext cx="10353762" cy="970450"/>
          </a:xfrm>
        </p:spPr>
        <p:txBody>
          <a:bodyPr/>
          <a:lstStyle/>
          <a:p>
            <a:r>
              <a:rPr lang="en-US" dirty="0"/>
              <a:t>Best Classifier??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50757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2195</TotalTime>
  <Words>735</Words>
  <Application>Microsoft Office PowerPoint</Application>
  <PresentationFormat>Widescreen</PresentationFormat>
  <Paragraphs>153</Paragraphs>
  <Slides>23</Slides>
  <Notes>3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Calisto MT</vt:lpstr>
      <vt:lpstr>Cambria Math</vt:lpstr>
      <vt:lpstr>Wingdings 2</vt:lpstr>
      <vt:lpstr>Slate</vt:lpstr>
      <vt:lpstr>Statistical Analysis on SDSS Data</vt:lpstr>
      <vt:lpstr>Where and How I got the data</vt:lpstr>
      <vt:lpstr>Where and How I got the data</vt:lpstr>
      <vt:lpstr>PowerPoint Presentation</vt:lpstr>
      <vt:lpstr>PowerPoint Presentation</vt:lpstr>
      <vt:lpstr>PowerPoint Presentation</vt:lpstr>
      <vt:lpstr>Metrics for Classification</vt:lpstr>
      <vt:lpstr>Best Classifier??</vt:lpstr>
      <vt:lpstr>Best Classifier??</vt:lpstr>
      <vt:lpstr>PowerPoint Presentation</vt:lpstr>
      <vt:lpstr>PowerPoint Presentation</vt:lpstr>
      <vt:lpstr>PowerPoint Presentation</vt:lpstr>
      <vt:lpstr>Metrics for Regressor</vt:lpstr>
      <vt:lpstr>Best Regressor???</vt:lpstr>
      <vt:lpstr>PowerPoint Presentation</vt:lpstr>
      <vt:lpstr>PowerPoint Presentation</vt:lpstr>
      <vt:lpstr>Metrics for Clustering</vt:lpstr>
      <vt:lpstr>Best Clustering Model???</vt:lpstr>
      <vt:lpstr>2 Point Correlation Function</vt:lpstr>
      <vt:lpstr>Parametric vs Non- Parametric Density Estimation</vt:lpstr>
      <vt:lpstr>Conclusion</vt:lpstr>
      <vt:lpstr>Conclusion</vt:lpstr>
      <vt:lpstr>Thank You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 Rahul</dc:creator>
  <cp:lastModifiedBy>E Rahul</cp:lastModifiedBy>
  <cp:revision>7</cp:revision>
  <dcterms:created xsi:type="dcterms:W3CDTF">2025-04-30T20:29:52Z</dcterms:created>
  <dcterms:modified xsi:type="dcterms:W3CDTF">2025-05-06T20:09:16Z</dcterms:modified>
</cp:coreProperties>
</file>